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94" r:id="rId2"/>
    <p:sldId id="295" r:id="rId3"/>
    <p:sldId id="291" r:id="rId4"/>
    <p:sldId id="293" r:id="rId5"/>
    <p:sldId id="292" r:id="rId6"/>
    <p:sldId id="296" r:id="rId7"/>
    <p:sldId id="297" r:id="rId8"/>
    <p:sldId id="29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B55"/>
    <a:srgbClr val="800080"/>
    <a:srgbClr val="FFC9E4"/>
    <a:srgbClr val="DDDDDD"/>
    <a:srgbClr val="660066"/>
    <a:srgbClr val="CC0066"/>
    <a:srgbClr val="9999FF"/>
    <a:srgbClr val="990099"/>
    <a:srgbClr val="FF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370" autoAdjust="0"/>
  </p:normalViewPr>
  <p:slideViewPr>
    <p:cSldViewPr>
      <p:cViewPr varScale="1">
        <p:scale>
          <a:sx n="100" d="100"/>
          <a:sy n="100" d="100"/>
        </p:scale>
        <p:origin x="2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730EC-643A-4EBB-91A7-60B2D36F7B87}" type="doc">
      <dgm:prSet loTypeId="urn:microsoft.com/office/officeart/2005/8/layout/radial4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481D4553-2BF5-4DB4-8225-CCBE7225E8F7}">
      <dgm:prSet phldrT="[Текст]" custT="1"/>
      <dgm:spPr/>
      <dgm:t>
        <a:bodyPr/>
        <a:lstStyle/>
        <a:p>
          <a:r>
            <a:rPr lang="ru-RU" sz="18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Демонстрационный экзамен 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025D0A-B9B0-40F1-9C96-E1EDA282A628}" type="parTrans" cxnId="{1107A276-AEA0-4802-ABEB-C844FCA49BD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1D98CA-890D-4B5B-A753-A8D254B8550C}" type="sibTrans" cxnId="{1107A276-AEA0-4802-ABEB-C844FCA49BD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9D90CC-01D0-4D46-9F13-B7471A09E474}">
      <dgm:prSet phldrT="[Текст]"/>
      <dgm:spPr>
        <a:solidFill>
          <a:schemeClr val="bg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Временные затраты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C75D8D-18FA-4F8D-A575-9619B979977B}" type="parTrans" cxnId="{9ECECC37-DDF9-4E13-A17C-C35240FDCE89}">
      <dgm:prSet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3F9ADE-DC3F-4A06-8C1E-690A79523522}" type="sibTrans" cxnId="{9ECECC37-DDF9-4E13-A17C-C35240FDCE8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BF8C46-DC25-4355-85CD-CC6BCF4B7E5C}">
      <dgm:prSet phldrT="[Текст]"/>
      <dgm:spPr>
        <a:solidFill>
          <a:schemeClr val="bg1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Материальные затраты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8E5C2F-ED02-4841-BCE8-B993F80C84E4}" type="parTrans" cxnId="{53E91901-C8B5-4C33-A610-DD65546E56F6}">
      <dgm:prSet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0D0D52-0D95-4594-AFFD-214007E800EE}" type="sibTrans" cxnId="{53E91901-C8B5-4C33-A610-DD65546E56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A30C11-8AE3-4795-832C-1CA595D70B24}">
      <dgm:prSet phldrT="[Текст]"/>
      <dgm:spPr>
        <a:solidFill>
          <a:schemeClr val="bg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Психоэмоциональные затраты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9565D7-A8EC-4679-98A1-5CFA1FA7C669}" type="parTrans" cxnId="{23F2637D-3509-46E3-8FA3-80FEA4E547B6}">
      <dgm:prSet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859BF1-1ACA-4B28-9A27-C23CA0682D98}" type="sibTrans" cxnId="{23F2637D-3509-46E3-8FA3-80FEA4E547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0F9AD-A6CA-4799-AD7F-BBC826A851E6}" type="pres">
      <dgm:prSet presAssocID="{BB2730EC-643A-4EBB-91A7-60B2D36F7B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764F8A-867D-4850-81DE-553ED8A0B3B7}" type="pres">
      <dgm:prSet presAssocID="{481D4553-2BF5-4DB4-8225-CCBE7225E8F7}" presName="centerShape" presStyleLbl="node0" presStyleIdx="0" presStyleCnt="1"/>
      <dgm:spPr/>
      <dgm:t>
        <a:bodyPr/>
        <a:lstStyle/>
        <a:p>
          <a:endParaRPr lang="ru-RU"/>
        </a:p>
      </dgm:t>
    </dgm:pt>
    <dgm:pt modelId="{3D0E3626-F506-47FA-871D-D6AF28778DE6}" type="pres">
      <dgm:prSet presAssocID="{E3C75D8D-18FA-4F8D-A575-9619B979977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682FF0E4-FDCA-419D-B1E3-ED4EEB5E3B02}" type="pres">
      <dgm:prSet presAssocID="{E79D90CC-01D0-4D46-9F13-B7471A09E47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3A48A-DCD7-4E64-BB99-9F942EC58861}" type="pres">
      <dgm:prSet presAssocID="{7A8E5C2F-ED02-4841-BCE8-B993F80C84E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8393C9C-78CB-4572-8CE8-7959F4AE53E2}" type="pres">
      <dgm:prSet presAssocID="{8CBF8C46-DC25-4355-85CD-CC6BCF4B7E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545EE-1BA7-4A0E-A0DA-B839E670DE16}" type="pres">
      <dgm:prSet presAssocID="{DF9565D7-A8EC-4679-98A1-5CFA1FA7C669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8398CA7-F8B3-4EF0-B59B-421EA4FB663D}" type="pres">
      <dgm:prSet presAssocID="{CEA30C11-8AE3-4795-832C-1CA595D70B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F2637D-3509-46E3-8FA3-80FEA4E547B6}" srcId="{481D4553-2BF5-4DB4-8225-CCBE7225E8F7}" destId="{CEA30C11-8AE3-4795-832C-1CA595D70B24}" srcOrd="2" destOrd="0" parTransId="{DF9565D7-A8EC-4679-98A1-5CFA1FA7C669}" sibTransId="{A0859BF1-1ACA-4B28-9A27-C23CA0682D98}"/>
    <dgm:cxn modelId="{4679E89E-D345-481D-B89F-2AFD3B5940C4}" type="presOf" srcId="{7A8E5C2F-ED02-4841-BCE8-B993F80C84E4}" destId="{61D3A48A-DCD7-4E64-BB99-9F942EC58861}" srcOrd="0" destOrd="0" presId="urn:microsoft.com/office/officeart/2005/8/layout/radial4"/>
    <dgm:cxn modelId="{3546DC5B-BE63-4A53-8B61-5DF5B4224F75}" type="presOf" srcId="{DF9565D7-A8EC-4679-98A1-5CFA1FA7C669}" destId="{DAA545EE-1BA7-4A0E-A0DA-B839E670DE16}" srcOrd="0" destOrd="0" presId="urn:microsoft.com/office/officeart/2005/8/layout/radial4"/>
    <dgm:cxn modelId="{C1CDE721-78EC-4FDD-A071-A17E367AF9EA}" type="presOf" srcId="{E3C75D8D-18FA-4F8D-A575-9619B979977B}" destId="{3D0E3626-F506-47FA-871D-D6AF28778DE6}" srcOrd="0" destOrd="0" presId="urn:microsoft.com/office/officeart/2005/8/layout/radial4"/>
    <dgm:cxn modelId="{9ECECC37-DDF9-4E13-A17C-C35240FDCE89}" srcId="{481D4553-2BF5-4DB4-8225-CCBE7225E8F7}" destId="{E79D90CC-01D0-4D46-9F13-B7471A09E474}" srcOrd="0" destOrd="0" parTransId="{E3C75D8D-18FA-4F8D-A575-9619B979977B}" sibTransId="{993F9ADE-DC3F-4A06-8C1E-690A79523522}"/>
    <dgm:cxn modelId="{A133C31C-7C41-46E4-8AE4-649576E69596}" type="presOf" srcId="{BB2730EC-643A-4EBB-91A7-60B2D36F7B87}" destId="{EB80F9AD-A6CA-4799-AD7F-BBC826A851E6}" srcOrd="0" destOrd="0" presId="urn:microsoft.com/office/officeart/2005/8/layout/radial4"/>
    <dgm:cxn modelId="{F0531A8C-F9CB-412B-84FF-5B3E0171B310}" type="presOf" srcId="{481D4553-2BF5-4DB4-8225-CCBE7225E8F7}" destId="{DB764F8A-867D-4850-81DE-553ED8A0B3B7}" srcOrd="0" destOrd="0" presId="urn:microsoft.com/office/officeart/2005/8/layout/radial4"/>
    <dgm:cxn modelId="{98120111-4595-4711-B03A-3A64597AF1FC}" type="presOf" srcId="{E79D90CC-01D0-4D46-9F13-B7471A09E474}" destId="{682FF0E4-FDCA-419D-B1E3-ED4EEB5E3B02}" srcOrd="0" destOrd="0" presId="urn:microsoft.com/office/officeart/2005/8/layout/radial4"/>
    <dgm:cxn modelId="{53E91901-C8B5-4C33-A610-DD65546E56F6}" srcId="{481D4553-2BF5-4DB4-8225-CCBE7225E8F7}" destId="{8CBF8C46-DC25-4355-85CD-CC6BCF4B7E5C}" srcOrd="1" destOrd="0" parTransId="{7A8E5C2F-ED02-4841-BCE8-B993F80C84E4}" sibTransId="{BD0D0D52-0D95-4594-AFFD-214007E800EE}"/>
    <dgm:cxn modelId="{1107A276-AEA0-4802-ABEB-C844FCA49BDD}" srcId="{BB2730EC-643A-4EBB-91A7-60B2D36F7B87}" destId="{481D4553-2BF5-4DB4-8225-CCBE7225E8F7}" srcOrd="0" destOrd="0" parTransId="{9E025D0A-B9B0-40F1-9C96-E1EDA282A628}" sibTransId="{481D98CA-890D-4B5B-A753-A8D254B8550C}"/>
    <dgm:cxn modelId="{22EA049E-4DCB-4BFA-A587-E14BEB0D10A6}" type="presOf" srcId="{CEA30C11-8AE3-4795-832C-1CA595D70B24}" destId="{18398CA7-F8B3-4EF0-B59B-421EA4FB663D}" srcOrd="0" destOrd="0" presId="urn:microsoft.com/office/officeart/2005/8/layout/radial4"/>
    <dgm:cxn modelId="{5992900F-C2C0-4D77-8817-2B950FD93083}" type="presOf" srcId="{8CBF8C46-DC25-4355-85CD-CC6BCF4B7E5C}" destId="{28393C9C-78CB-4572-8CE8-7959F4AE53E2}" srcOrd="0" destOrd="0" presId="urn:microsoft.com/office/officeart/2005/8/layout/radial4"/>
    <dgm:cxn modelId="{DB555013-44F0-41BE-BB63-284A49E9A50F}" type="presParOf" srcId="{EB80F9AD-A6CA-4799-AD7F-BBC826A851E6}" destId="{DB764F8A-867D-4850-81DE-553ED8A0B3B7}" srcOrd="0" destOrd="0" presId="urn:microsoft.com/office/officeart/2005/8/layout/radial4"/>
    <dgm:cxn modelId="{ADBF08B1-15EA-4F7E-994A-C9DD023C60BD}" type="presParOf" srcId="{EB80F9AD-A6CA-4799-AD7F-BBC826A851E6}" destId="{3D0E3626-F506-47FA-871D-D6AF28778DE6}" srcOrd="1" destOrd="0" presId="urn:microsoft.com/office/officeart/2005/8/layout/radial4"/>
    <dgm:cxn modelId="{C7D405BA-6F5B-477F-B561-A40C949257F7}" type="presParOf" srcId="{EB80F9AD-A6CA-4799-AD7F-BBC826A851E6}" destId="{682FF0E4-FDCA-419D-B1E3-ED4EEB5E3B02}" srcOrd="2" destOrd="0" presId="urn:microsoft.com/office/officeart/2005/8/layout/radial4"/>
    <dgm:cxn modelId="{4933D17A-A64E-410C-85A1-14703A5C9947}" type="presParOf" srcId="{EB80F9AD-A6CA-4799-AD7F-BBC826A851E6}" destId="{61D3A48A-DCD7-4E64-BB99-9F942EC58861}" srcOrd="3" destOrd="0" presId="urn:microsoft.com/office/officeart/2005/8/layout/radial4"/>
    <dgm:cxn modelId="{EE5BA757-E359-4AE8-ACF9-4B0C73FE66DF}" type="presParOf" srcId="{EB80F9AD-A6CA-4799-AD7F-BBC826A851E6}" destId="{28393C9C-78CB-4572-8CE8-7959F4AE53E2}" srcOrd="4" destOrd="0" presId="urn:microsoft.com/office/officeart/2005/8/layout/radial4"/>
    <dgm:cxn modelId="{C7124614-714F-4878-8442-C39D1D207671}" type="presParOf" srcId="{EB80F9AD-A6CA-4799-AD7F-BBC826A851E6}" destId="{DAA545EE-1BA7-4A0E-A0DA-B839E670DE16}" srcOrd="5" destOrd="0" presId="urn:microsoft.com/office/officeart/2005/8/layout/radial4"/>
    <dgm:cxn modelId="{AC7B0D0A-9B70-4314-B993-CCB624DA48F2}" type="presParOf" srcId="{EB80F9AD-A6CA-4799-AD7F-BBC826A851E6}" destId="{18398CA7-F8B3-4EF0-B59B-421EA4FB663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64F8A-867D-4850-81DE-553ED8A0B3B7}">
      <dsp:nvSpPr>
        <dsp:cNvPr id="0" name=""/>
        <dsp:cNvSpPr/>
      </dsp:nvSpPr>
      <dsp:spPr>
        <a:xfrm>
          <a:off x="3006108" y="3619901"/>
          <a:ext cx="2772758" cy="2772758"/>
        </a:xfrm>
        <a:prstGeom prst="ellipse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Демонстрационный экзамен 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2169" y="4025962"/>
        <a:ext cx="1960636" cy="1960636"/>
      </dsp:txXfrm>
    </dsp:sp>
    <dsp:sp modelId="{3D0E3626-F506-47FA-871D-D6AF28778DE6}">
      <dsp:nvSpPr>
        <dsp:cNvPr id="0" name=""/>
        <dsp:cNvSpPr/>
      </dsp:nvSpPr>
      <dsp:spPr>
        <a:xfrm rot="12900000">
          <a:off x="1120558" y="3101450"/>
          <a:ext cx="2231675" cy="79023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FF0E4-FDCA-419D-B1E3-ED4EEB5E3B02}">
      <dsp:nvSpPr>
        <dsp:cNvPr id="0" name=""/>
        <dsp:cNvSpPr/>
      </dsp:nvSpPr>
      <dsp:spPr>
        <a:xfrm>
          <a:off x="5294" y="1802902"/>
          <a:ext cx="2634120" cy="2107296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Временные затраты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15" y="1864623"/>
        <a:ext cx="2510678" cy="1983854"/>
      </dsp:txXfrm>
    </dsp:sp>
    <dsp:sp modelId="{61D3A48A-DCD7-4E64-BB99-9F942EC58861}">
      <dsp:nvSpPr>
        <dsp:cNvPr id="0" name=""/>
        <dsp:cNvSpPr/>
      </dsp:nvSpPr>
      <dsp:spPr>
        <a:xfrm rot="16200000">
          <a:off x="3276650" y="1979060"/>
          <a:ext cx="2231675" cy="79023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93C9C-78CB-4572-8CE8-7959F4AE53E2}">
      <dsp:nvSpPr>
        <dsp:cNvPr id="0" name=""/>
        <dsp:cNvSpPr/>
      </dsp:nvSpPr>
      <dsp:spPr>
        <a:xfrm>
          <a:off x="3075427" y="204692"/>
          <a:ext cx="2634120" cy="2107296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Материальные затраты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7148" y="266413"/>
        <a:ext cx="2510678" cy="1983854"/>
      </dsp:txXfrm>
    </dsp:sp>
    <dsp:sp modelId="{DAA545EE-1BA7-4A0E-A0DA-B839E670DE16}">
      <dsp:nvSpPr>
        <dsp:cNvPr id="0" name=""/>
        <dsp:cNvSpPr/>
      </dsp:nvSpPr>
      <dsp:spPr>
        <a:xfrm rot="19500000">
          <a:off x="5432742" y="3101450"/>
          <a:ext cx="2231675" cy="79023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98CA7-F8B3-4EF0-B59B-421EA4FB663D}">
      <dsp:nvSpPr>
        <dsp:cNvPr id="0" name=""/>
        <dsp:cNvSpPr/>
      </dsp:nvSpPr>
      <dsp:spPr>
        <a:xfrm>
          <a:off x="6145560" y="1802902"/>
          <a:ext cx="2634120" cy="2107296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Психоэмоциональные затраты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07281" y="1864623"/>
        <a:ext cx="2510678" cy="1983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3729F-6C2F-4316-BBCF-618B3A6FBD89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AE53C-6B85-47B0-8C67-2E56C8BA2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3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21B22-B133-4CB5-AB9F-EA29564E22EC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8BD30-4B9F-4C6B-99B0-3796B3017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6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6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8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71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6929809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7593394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64688126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6/3/2022 10:41 AM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6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6/3/2022 10:41 AM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2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0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1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9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5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9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1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3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16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9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920" y="3638408"/>
            <a:ext cx="8727482" cy="129614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процесса подготовки к сдаче студентами демонстрационного экзамена по компетенции 34 Поварское дело в </a:t>
            </a:r>
            <a:r>
              <a:rPr lang="ru-RU" sz="3600" b="1" dirty="0" err="1" smtClean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Коркинском</a:t>
            </a:r>
            <a:r>
              <a:rPr lang="ru-RU" sz="3600" b="1" dirty="0" smtClean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филиале ГБПОУ «ЧГКИПИТ»</a:t>
            </a:r>
            <a:endParaRPr lang="ru-RU" sz="3600" b="1" dirty="0">
              <a:solidFill>
                <a:srgbClr val="6F3B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57192"/>
            <a:ext cx="2000627" cy="150865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108520" y="812506"/>
            <a:ext cx="8892480" cy="2746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бюджетное профессиональное образования учреждение </a:t>
            </a:r>
          </a:p>
          <a:p>
            <a:r>
              <a:rPr lang="ru-RU" sz="1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«Челябинский государственный колледж индустрии питания и торговли»</a:t>
            </a:r>
          </a:p>
          <a:p>
            <a:endParaRPr lang="ru-RU" sz="1400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6330" y="626791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>
                  <a:solidFill>
                    <a:srgbClr val="682245"/>
                  </a:solidFill>
                </a:ln>
                <a:solidFill>
                  <a:srgbClr val="993366"/>
                </a:solidFill>
                <a:cs typeface="Times New Roman" panose="02020603050405020304" pitchFamily="18" charset="0"/>
              </a:rPr>
              <a:t>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5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88640"/>
            <a:ext cx="8568952" cy="1754326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Демонстрационный экзамен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форма оценки соответствия уровня знаний, умений, навыков студентов и выпускников, осваивающих программы подготовки квалифицированных рабочих, служащих, специалистов среднего звена, позволяющих вести профессиональную деятельность в определенной сфере и (или) выполнять работу по конкретным профессии или специальности в соответствии со стандартами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Ворлдскиллс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Россия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0173" y="2420888"/>
            <a:ext cx="8675662" cy="12003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ВКР – это выпускная квалификационная работа студента, представляющая собой исследование научного характера, проводимое в узких рамках определенной темы. В зависимости от специализации выпускника она может быть выполнена в виде проектно-аналитического или теоретического труда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67544" y="1942966"/>
            <a:ext cx="504056" cy="477922"/>
          </a:xfrm>
          <a:prstGeom prst="downArrow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7884368" y="1913510"/>
            <a:ext cx="504056" cy="477922"/>
          </a:xfrm>
          <a:prstGeom prst="downArrow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4055744"/>
            <a:ext cx="5668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ДЭ + ВКР = ГИА </a:t>
            </a:r>
            <a:endParaRPr lang="ru-RU" sz="5400" b="1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0173" y="5301208"/>
            <a:ext cx="8675662" cy="92333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 (ГИА) – форма оценки степени и уровня освоения обучающимися образовательных программ, имеющих государственную аккредитацию.</a:t>
            </a:r>
          </a:p>
        </p:txBody>
      </p:sp>
    </p:spTree>
    <p:extLst>
      <p:ext uri="{BB962C8B-B14F-4D97-AF65-F5344CB8AC3E}">
        <p14:creationId xmlns:p14="http://schemas.microsoft.com/office/powerpoint/2010/main" val="28043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15895133"/>
              </p:ext>
            </p:extLst>
          </p:nvPr>
        </p:nvGraphicFramePr>
        <p:xfrm>
          <a:off x="107504" y="27806"/>
          <a:ext cx="878497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25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Причины, снижающие </a:t>
            </a:r>
            <a:r>
              <a:rPr lang="ru-RU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результаты демонстрационного экзамена</a:t>
            </a:r>
            <a:endParaRPr lang="ru-RU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56792"/>
            <a:ext cx="8136904" cy="83099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низкий уровень  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психоэмоциональной 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подготовки студентов</a:t>
            </a:r>
            <a:endParaRPr lang="ru-RU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504" y="1628800"/>
            <a:ext cx="648072" cy="64807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7865" y="2769024"/>
            <a:ext cx="648072" cy="64807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1580" y="2492896"/>
            <a:ext cx="8136904" cy="1200329"/>
          </a:xfrm>
          <a:prstGeom prst="rect">
            <a:avLst/>
          </a:prstGeom>
          <a:noFill/>
          <a:ln w="38100" cap="flat" cmpd="sng" algn="ctr">
            <a:solidFill>
              <a:srgbClr val="6F3B5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нарушение 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технологической последовательности выполнения трудовых операций при выполнении заданий демонстрационного экзамена по КОД</a:t>
            </a:r>
            <a:endParaRPr lang="ru-RU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804248" y="2060848"/>
            <a:ext cx="432048" cy="432048"/>
          </a:xfrm>
          <a:prstGeom prst="downArrow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3344" y="4132530"/>
            <a:ext cx="8100900" cy="83099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увеличение 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времени на подачу блюд     и 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нарушение 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требований санитарии и гигиены</a:t>
            </a:r>
            <a:endParaRPr lang="ru-RU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804248" y="3775617"/>
            <a:ext cx="432048" cy="432048"/>
          </a:xfrm>
          <a:prstGeom prst="downArrow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5272" y="4207665"/>
            <a:ext cx="648072" cy="64807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3377" y="5301208"/>
            <a:ext cx="648072" cy="64807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5402832"/>
            <a:ext cx="7696075" cy="830997"/>
          </a:xfrm>
          <a:prstGeom prst="rect">
            <a:avLst/>
          </a:prstGeom>
          <a:noFill/>
          <a:ln w="38100" cap="flat" cmpd="sng" algn="ctr">
            <a:solidFill>
              <a:srgbClr val="6F3B5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неподготовленность материально-технической 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базы филиала</a:t>
            </a:r>
            <a:endParaRPr lang="ru-RU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804248" y="4970784"/>
            <a:ext cx="432048" cy="432048"/>
          </a:xfrm>
          <a:prstGeom prst="downArrow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350" t="23437" r="21486" b="8203"/>
          <a:stretch>
            <a:fillRect/>
          </a:stretch>
        </p:blipFill>
        <p:spPr bwMode="auto">
          <a:xfrm>
            <a:off x="285720" y="285728"/>
            <a:ext cx="870318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27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32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cap="all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ТЕКУЩЕГО СОСТОЯНИЯ ПРОЦЕССА</a:t>
            </a:r>
            <a:endParaRPr lang="ru-RU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2952328" cy="1107996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ВХОД ПРОЦЕССА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ознакомление </a:t>
            </a:r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руководителей ВКР и студентов с заданиями демонстрационного 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экзамена</a:t>
            </a:r>
            <a:endParaRPr lang="ru-RU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0301" y="2460958"/>
            <a:ext cx="101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декабрь</a:t>
            </a:r>
            <a:endParaRPr lang="ru-RU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1547664" y="2276872"/>
            <a:ext cx="288032" cy="288032"/>
          </a:xfrm>
          <a:prstGeom prst="up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278631"/>
            <a:ext cx="5136423" cy="80021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ДЕЙСТВИЕ  1</a:t>
            </a:r>
          </a:p>
          <a:p>
            <a:pPr algn="ctr"/>
            <a:r>
              <a:rPr lang="ru-RU" sz="1400" b="1" dirty="0">
                <a:solidFill>
                  <a:schemeClr val="bg1">
                    <a:lumMod val="75000"/>
                  </a:schemeClr>
                </a:solidFill>
              </a:rPr>
              <a:t>самостоятельный подбор студентами блюд и составление технологических карт</a:t>
            </a:r>
            <a:endParaRPr lang="ru-RU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 rot="5400000">
            <a:off x="3203848" y="1534725"/>
            <a:ext cx="288032" cy="288032"/>
          </a:xfrm>
          <a:prstGeom prst="up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33784" y="2420888"/>
            <a:ext cx="2052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январь - февраль</a:t>
            </a:r>
            <a:endParaRPr lang="ru-RU" dirty="0"/>
          </a:p>
        </p:txBody>
      </p:sp>
      <p:sp>
        <p:nvSpPr>
          <p:cNvPr id="10" name="Стрелка вверх 9"/>
          <p:cNvSpPr/>
          <p:nvPr/>
        </p:nvSpPr>
        <p:spPr>
          <a:xfrm>
            <a:off x="5786728" y="2088724"/>
            <a:ext cx="288032" cy="288032"/>
          </a:xfrm>
          <a:prstGeom prst="up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08226" y="3789040"/>
            <a:ext cx="5136423" cy="86177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ДЕЙСТВИЕ  2</a:t>
            </a:r>
          </a:p>
          <a:p>
            <a:pPr algn="ctr"/>
            <a:r>
              <a:rPr lang="ru-RU" sz="1600" b="1" dirty="0">
                <a:solidFill>
                  <a:schemeClr val="bg1">
                    <a:lumMod val="75000"/>
                  </a:schemeClr>
                </a:solidFill>
              </a:rPr>
              <a:t>раз в неделю отработка процесса приготовления блюд в течение апреля и мая</a:t>
            </a:r>
            <a:endParaRPr lang="ru-RU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10800000">
            <a:off x="7812360" y="2078850"/>
            <a:ext cx="288032" cy="1710190"/>
          </a:xfrm>
          <a:prstGeom prst="up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42515" y="4971364"/>
            <a:ext cx="1290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март - май</a:t>
            </a:r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>
            <a:off x="5788405" y="4683332"/>
            <a:ext cx="288032" cy="288032"/>
          </a:xfrm>
          <a:prstGeom prst="up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92113" y="3700654"/>
            <a:ext cx="13615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ДЭ</a:t>
            </a:r>
            <a:endParaRPr lang="ru-RU" sz="6600" dirty="0"/>
          </a:p>
        </p:txBody>
      </p:sp>
      <p:sp>
        <p:nvSpPr>
          <p:cNvPr id="16" name="Стрелка вверх 15"/>
          <p:cNvSpPr/>
          <p:nvPr/>
        </p:nvSpPr>
        <p:spPr>
          <a:xfrm rot="16200000">
            <a:off x="2678744" y="3585532"/>
            <a:ext cx="288032" cy="1338240"/>
          </a:xfrm>
          <a:prstGeom prst="up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14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cap="all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ЦЕЛЕВОГО СОСТОЯНИЯ ПРОЦЕССА</a:t>
            </a:r>
            <a:endParaRPr lang="ru-RU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43667"/>
            <a:ext cx="3672408" cy="1169551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ознакомление руководителей ВКР и студентов с заданиями демонстрационного экзамена и выбор блюд с составлением сопутствующей документации на практических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работах</a:t>
            </a:r>
            <a:endParaRPr lang="ru-RU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0706" y="1299611"/>
            <a:ext cx="2088232" cy="9541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корректировки 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в рабочие программы модулей, изучаемых на четвертом курсе</a:t>
            </a:r>
            <a:endParaRPr lang="ru-RU" sz="1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1284669"/>
            <a:ext cx="2304256" cy="954107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проведение лабораторных работ по образцу демонстрационного экзамена</a:t>
            </a:r>
            <a:endParaRPr lang="ru-RU" sz="1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051820"/>
            <a:ext cx="2457822" cy="116955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создание буклета для студентов с описанием методик борьбы со стрессовыми состояниями и паническими атаками</a:t>
            </a:r>
            <a:endParaRPr lang="ru-RU" sz="1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068960"/>
            <a:ext cx="4014192" cy="1169551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составление буклета для студентов с перечнем базовых правил техники безопасности и санитарии/ гигиены, по которым производится экспертная оценка на демонстрационном экзамене</a:t>
            </a:r>
            <a:endParaRPr lang="ru-RU" sz="1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165033"/>
            <a:ext cx="2664296" cy="116955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организация на базе </a:t>
            </a:r>
            <a:r>
              <a:rPr lang="ru-RU" sz="14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Коркинского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 филиала рабочих мест для отработки навыков к сдаче демонстрационного экзамена</a:t>
            </a:r>
            <a:endParaRPr lang="ru-RU" sz="1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923928" y="1628800"/>
            <a:ext cx="256778" cy="288032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268938" y="1581103"/>
            <a:ext cx="256778" cy="361238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7109650" y="2472150"/>
            <a:ext cx="798102" cy="361238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4265712" y="3455976"/>
            <a:ext cx="1746448" cy="361238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81160" y="4512397"/>
            <a:ext cx="798102" cy="361238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843808" y="5605792"/>
            <a:ext cx="1080120" cy="415496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5398041"/>
            <a:ext cx="10399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ДЭ</a:t>
            </a:r>
            <a:endParaRPr lang="ru-RU" sz="48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899670" y="5605792"/>
            <a:ext cx="1080120" cy="415496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лестницы, цель, Шаги Лестниц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3" b="89855" l="98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19" y="3804242"/>
            <a:ext cx="1969914" cy="29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328082" y="5321784"/>
            <a:ext cx="1535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Рынок труда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365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2426"/>
              </p:ext>
            </p:extLst>
          </p:nvPr>
        </p:nvGraphicFramePr>
        <p:xfrm>
          <a:off x="323528" y="980728"/>
          <a:ext cx="8568952" cy="437808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926827">
                  <a:extLst>
                    <a:ext uri="{9D8B030D-6E8A-4147-A177-3AD203B41FA5}">
                      <a16:colId xmlns:a16="http://schemas.microsoft.com/office/drawing/2014/main" val="3112343945"/>
                    </a:ext>
                  </a:extLst>
                </a:gridCol>
                <a:gridCol w="2002848">
                  <a:extLst>
                    <a:ext uri="{9D8B030D-6E8A-4147-A177-3AD203B41FA5}">
                      <a16:colId xmlns:a16="http://schemas.microsoft.com/office/drawing/2014/main" val="1275545342"/>
                    </a:ext>
                  </a:extLst>
                </a:gridCol>
                <a:gridCol w="1639277">
                  <a:extLst>
                    <a:ext uri="{9D8B030D-6E8A-4147-A177-3AD203B41FA5}">
                      <a16:colId xmlns:a16="http://schemas.microsoft.com/office/drawing/2014/main" val="1549460320"/>
                    </a:ext>
                  </a:extLst>
                </a:gridCol>
              </a:tblGrid>
              <a:tr h="729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показателя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Текущий показатель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Целевой показатель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4276268"/>
                  </a:ext>
                </a:extLst>
              </a:tr>
              <a:tr h="14593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Место в рейтинге качества сдачи демонстрационного экзамена среди филиалов ГБПОУ «Челябинский государственный колледж индустрии питания и торговли»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31156"/>
                  </a:ext>
                </a:extLst>
              </a:tr>
              <a:tr h="10945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фиксируемых нарушений техники безопасности на одного студента, среди сдавших демонстрационный экзамен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0350898"/>
                  </a:ext>
                </a:extLst>
              </a:tr>
              <a:tr h="1094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фиксируемых нарушений правил санитарии и гигиены, среди сдавших демонстрационный экзамен</a:t>
                      </a:r>
                      <a:r>
                        <a:rPr lang="ru-RU" sz="1800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28768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6770" y="13415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Показатели </a:t>
            </a:r>
            <a:r>
              <a:rPr lang="ru-RU" sz="2400" b="1" cap="all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планового эффекта от реализации </a:t>
            </a:r>
            <a:r>
              <a:rPr lang="ru-RU" sz="2400" b="1" cap="all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 проекта</a:t>
            </a:r>
            <a:endParaRPr lang="ru-RU" sz="2400" b="1" cap="all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74299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7">
      <a:dk1>
        <a:sysClr val="windowText" lastClr="000000"/>
      </a:dk1>
      <a:lt1>
        <a:srgbClr val="6F3B55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349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Malgun Gothic</vt:lpstr>
      <vt:lpstr>Arial</vt:lpstr>
      <vt:lpstr>Calibri</vt:lpstr>
      <vt:lpstr>Times New Roman</vt:lpstr>
      <vt:lpstr>1_Тема Office</vt:lpstr>
      <vt:lpstr> Оптимизация процесса подготовки к сдаче студентами демонстрационного экзамена по компетенции 34 Поварское дело в Коркинском филиале ГБПОУ «ЧГКИПИТ»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ЧГК индустрии питания и торговли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Челябинский государственный колледж индустрии питания и торговли</dc:title>
  <dc:creator>Берсенва</dc:creator>
  <cp:lastModifiedBy>User</cp:lastModifiedBy>
  <cp:revision>151</cp:revision>
  <cp:lastPrinted>2019-06-06T08:31:23Z</cp:lastPrinted>
  <dcterms:created xsi:type="dcterms:W3CDTF">2010-03-17T03:35:41Z</dcterms:created>
  <dcterms:modified xsi:type="dcterms:W3CDTF">2022-06-03T05:42:45Z</dcterms:modified>
</cp:coreProperties>
</file>